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72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87A6BC-07AD-4F5D-BF61-82BCEB7DFA90}" type="datetimeFigureOut">
              <a:rPr lang="es-MX" smtClean="0"/>
              <a:t>26/02/2013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D560D7D-345C-4CF0-872F-8E869984BA21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21450" y="282307"/>
            <a:ext cx="6958380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UNIVERSIDAD REGIONAL AUTÓNOMA DE LOS ANDES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"UNIANDES"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Imagen 1" descr="Descripción: Descripción: http://www.uniandesonline.edu.ec/uniandes/templates/mx_joomla19/images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44" y="1250295"/>
            <a:ext cx="1780954" cy="167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95536" y="2010618"/>
            <a:ext cx="8136904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EC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FACULTAD DE SISTEMAS MERCANTILES</a:t>
            </a:r>
            <a:endParaRPr kumimoji="0" lang="es-EC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CONTABILIDAD Y AUDITORÍA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TEMA: ANÁLISIS</a:t>
            </a:r>
            <a:r>
              <a:rPr kumimoji="0" lang="es-ES" sz="20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VERTICAL Y HORIZONTAL DEL ESTADO DE RESULTADO, ANÁLISIS DE LOS INDICADORES FINANCIEROS</a:t>
            </a:r>
            <a:endParaRPr kumimoji="0" lang="es-ES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INTEGRANTES: LISBETH OBANDO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ANDRÉS JIMÉNEZ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ING. DANNY SANDOVAL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9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139661" y="97468"/>
            <a:ext cx="4936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 smtClean="0"/>
              <a:t>INDICADORES FINANCIEROS</a:t>
            </a:r>
            <a:endParaRPr lang="es-EC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1" t="28333" r="48345" b="19960"/>
          <a:stretch/>
        </p:blipFill>
        <p:spPr bwMode="auto">
          <a:xfrm>
            <a:off x="2611" y="620688"/>
            <a:ext cx="8964488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06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541077"/>
              </p:ext>
            </p:extLst>
          </p:nvPr>
        </p:nvGraphicFramePr>
        <p:xfrm>
          <a:off x="1091381" y="383458"/>
          <a:ext cx="7374194" cy="583638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687097"/>
                <a:gridCol w="3687097"/>
              </a:tblGrid>
              <a:tr h="597270">
                <a:tc gridSpan="2">
                  <a:txBody>
                    <a:bodyPr/>
                    <a:lstStyle/>
                    <a:p>
                      <a:pPr algn="ctr"/>
                      <a:r>
                        <a:rPr lang="es-MX" sz="3200" dirty="0" smtClean="0"/>
                        <a:t>SISTEMA FINANCIERO</a:t>
                      </a:r>
                      <a:endParaRPr lang="es-MX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737419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BANCO CENTRAL DEL ECUADOR</a:t>
                      </a:r>
                      <a:endParaRPr lang="es-MX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630733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TASAS REFERENCIALES </a:t>
                      </a:r>
                      <a:endParaRPr lang="es-MX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PLAZO DÍAS </a:t>
                      </a:r>
                      <a:endParaRPr lang="es-MX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ANUAL  %</a:t>
                      </a:r>
                      <a:endParaRPr lang="es-MX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4464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30-60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61-90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91-120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121-180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181-360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361- y mas</a:t>
                      </a:r>
                      <a:endParaRPr lang="es-MX" sz="3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3.89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3.67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4.93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5.11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5.65</a:t>
                      </a:r>
                    </a:p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5.35</a:t>
                      </a:r>
                    </a:p>
                    <a:p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396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057335"/>
              </p:ext>
            </p:extLst>
          </p:nvPr>
        </p:nvGraphicFramePr>
        <p:xfrm>
          <a:off x="971600" y="1700808"/>
          <a:ext cx="7344698" cy="344801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672349"/>
                <a:gridCol w="3672349"/>
              </a:tblGrid>
              <a:tr h="568093">
                <a:tc gridSpan="2">
                  <a:txBody>
                    <a:bodyPr/>
                    <a:lstStyle/>
                    <a:p>
                      <a:pPr algn="ctr"/>
                      <a:r>
                        <a:rPr lang="es-MX" sz="3200" dirty="0" smtClean="0"/>
                        <a:t>REVISTA LIDERES </a:t>
                      </a:r>
                      <a:endParaRPr lang="es-MX" sz="3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71806"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TASAS REFERENCIALES </a:t>
                      </a:r>
                      <a:endParaRPr lang="es-MX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45768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Sector/ industria </a:t>
                      </a:r>
                      <a:endParaRPr lang="es-MX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2000" kern="1200" dirty="0" smtClean="0"/>
                        <a:t>Utilidad neta/patrimonio promedio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58873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Comercio por mayor y menor</a:t>
                      </a:r>
                      <a:endParaRPr lang="es-MX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MX" sz="3200" kern="1200" dirty="0" smtClean="0"/>
                        <a:t>18.44%</a:t>
                      </a:r>
                      <a:endParaRPr lang="es-MX" sz="3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93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" t="26667" r="51274" b="29167"/>
          <a:stretch/>
        </p:blipFill>
        <p:spPr bwMode="auto">
          <a:xfrm>
            <a:off x="222063" y="620688"/>
            <a:ext cx="8640960" cy="561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139661" y="97468"/>
            <a:ext cx="5384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 smtClean="0"/>
              <a:t>DIAGRAMA DUPONT AÑO 2010</a:t>
            </a:r>
            <a:endParaRPr lang="es-EC" sz="2800" dirty="0"/>
          </a:p>
        </p:txBody>
      </p:sp>
      <p:sp>
        <p:nvSpPr>
          <p:cNvPr id="2" name="1 Flecha izquierda">
            <a:hlinkClick r:id="rId3" action="ppaction://hlinksldjump"/>
          </p:cNvPr>
          <p:cNvSpPr/>
          <p:nvPr/>
        </p:nvSpPr>
        <p:spPr>
          <a:xfrm>
            <a:off x="8460432" y="6453336"/>
            <a:ext cx="402591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526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139661" y="97468"/>
            <a:ext cx="5384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 smtClean="0"/>
              <a:t>DIAGRAMA DUPONT AÑO 2011</a:t>
            </a:r>
            <a:endParaRPr lang="es-EC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" t="26875" r="52562" b="26250"/>
          <a:stretch/>
        </p:blipFill>
        <p:spPr bwMode="auto">
          <a:xfrm>
            <a:off x="179512" y="620689"/>
            <a:ext cx="8784976" cy="561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Flecha izquierda">
            <a:hlinkClick r:id="rId3" action="ppaction://hlinksldjump"/>
          </p:cNvPr>
          <p:cNvSpPr/>
          <p:nvPr/>
        </p:nvSpPr>
        <p:spPr>
          <a:xfrm>
            <a:off x="8172400" y="6525344"/>
            <a:ext cx="504056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5779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t3.gstatic.com/images?q=tbn:ANd9GcSYG0EGNlcucGNDazsSjNZJuGJHjDacev5OkBIk65TGdjEXLrRY3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sp>
        <p:nvSpPr>
          <p:cNvPr id="3" name="AutoShape 4" descr="http://t3.gstatic.com/images?q=tbn:ANd9GcSYG0EGNlcucGNDazsSjNZJuGJHjDacev5OkBIk65TGdjEXLrRY3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sp>
        <p:nvSpPr>
          <p:cNvPr id="5" name="4 Rectángulo"/>
          <p:cNvSpPr/>
          <p:nvPr/>
        </p:nvSpPr>
        <p:spPr>
          <a:xfrm rot="19872910">
            <a:off x="-327125" y="2967335"/>
            <a:ext cx="9798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¡GRACIAS POR SU ATENCIÓN!!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AutoShape 2" descr="data:image/jpeg;base64,/9j/4AAQSkZJRgABAQAAAQABAAD/2wCEAAkGBhISEBQUEBQVFBAUFRUUFBUVFBAVEA8UFBAVFBUQFBYXHCYeGBkkGRQUHy8gIycpLSwsFR4xNTAqNiYrLCkBCQoKDgwOGg8PGiwkHyQsLCwsLCopLDQsLCwpKSwqLCwqLCkpLCwtLiwsLCwqLCksLCwsLCksLCksKSksLCwsLP/AABEIALIBGwMBIgACEQEDEQH/xAAcAAABBQEBAQAAAAAAAAAAAAAAAgMEBQYBBwj/xABDEAACAgEBBQQGBwYFAwUBAAABAgADEQQFEiExQQYTUWEHIjJxgZEzQlJicqGxFCNDgqLRc5LB4fA0U4MkRGOTshb/xAAbAQEAAgMBAQAAAAAAAAAAAAAABAUBAwYCB//EADURAAICAAMFBQgBAwUAAAAAAAABAgMEESEFEjFBUQYTInHRFDJhgZGhsfBCM1LBFSM0YuH/2gAMAwEAAhEDEQA/APcIQhACEIQAhCEAIQhACEIQAhCEAIQhACEIQAhCEAIQhACEMxjUaxE9pgPeeMxKSis2ZSb0Q/CU9vaOseyGb4YH5yO3aNuiD4t/tIcsfRH+X0JEcLa/4mghM5//AENn2F/OKXtE3VB8CZ4/1LD9fszPsdvT7mhhKavtEh9pWH5iTaNpI/ssD5ZwfkZIrxNVnuyRqlTOHFEyESHisyQaghCEAIQhACEIQAhCEAIQhACEIQAhCEAIQhACEIQAhCEAIQhACEJwmAdzImu2klQy549APaPuEqNsdpgpKU4Lci31V8h4mZ02FjliSTzJlHjNrwqe5Vq/svUssPgJTW9PRfcudX2gsfgnqL/Ufj0kEKScnifPnG6xJNayklbZe85vMslXCpZRWQLXHVqi61khK5IhVma5TI4pji6Pxk+qmOd1JscKuZGleyu/YxG30QloaohqpmWGj0MK5kCq+2v2WyPA8ZYaTbatwf1W8+R+MYauR7tODzmYWW0+6810ZiUK7OK+aNGtscmX0uuao4bLJ+Y939pfabVBhlTkS2w+Khcslo+hBtplX5dSVCcBnZKNAQhCAEIQgBCEIAQhI2u2ilS5fPE4UAEu7cTuqo4k4BPkAScAEwCTCUZ7RPn/AKd93/Ep38fhzu/1Sy0G067lzWeRwykFXrb7LqeKn9eY4QCVCEIAQhCAEIQgBCEMwDhaZbtBt4nNdR4cmYdfFR/eTe0e1txe7Q+uw4n7K/3Mym7OX2xtNwzoqevN/wCC4wGFUv8Acn8vUaCyRXEbsWk5aE9S7lwJNck1mRazJCGWdU0RJomVGTNOJX1tHtTtSrT0vdewSpBvMx5AdB5k8gBzJlxh/E9CBdoi2SMVbZ0zWd2t9Jt5bgtqNmfDdBzPnft36WNTri1enLUaMcN1Tiy0fatYdPujh45mBqsKsCpIYEEEcCCDkEHoZfQq01KyU+h9qGuNMkqew+2W1OztLdYc2WUqXP2mHqs3xKk/GXLNPEoozFsjOkjusluYw8hWRRJgyHZXmR6b2pbI4oeY/wCdZNeRrkzIE04vejo0So5NbsuBe6bUhgCpyDJYMyeztZ3T7reyfyPjNLTZLzCYlXwz5riVl9Lqlly5EiEAYSWaAhCEAIQhACVVlO/qWz/DqQL5d67lz8e7QfCWsrw27qyDysqGPfTY28PlcvyMAianSytvqZWFlXC5BgccLavM0v8AdPQ/VPEdQdRdSCJT6ujBgFroNYtta2J7LDIzzHipHQg5BHQgyRKHs9du2W1HkT3ye5+FgHucb3/ll9ACEIQAhCV+r27UjFcl3HNa1Z2XyYjgv8xEAsIzq9QEQseQGf8AaVo7Sp9au5R492GA94rLH8pC29tNbEQVsGRvWypBDDkOPvz8pDx2JWGolZ04efI3UV95NRKTUXF2LNzJz/tEbsWBO7s+ZzscpOT4s6hZRWSG92c3Y7uw3J5zM7wlGj6PGd2dDYkiu7dPElmTFeeKekPtc+0tUNNpyf2WpsDHK5xwa4+XML5ces2HpQ7THTaPu6zi3UZQeKoB67fHIX+YzG9kNDXpqG1F2N7Hqg/lO02PVnDvpc+BS46zXcRQbe0S6esVj2jz8fOZ5R4c5M2xtI33M56nh7po/Rd2a/a9em8M00kXW+B3T6lf8zY+AMvJyUYuT5FdFOTyR9D9lNCdPodNSfarprVvxbgLf1Ey172QxdO97KZ35lj3WRJZ407xs2xDWTXK09qB1jGXM61kaZpFnI3xiR9YmRnqJabE12+mCfWXgfMdDK52kPR6nurh9k8D7j1mrD4j2e9S5PRnq2nvamua1RuaXyI5IWnskwTrihOyFtPWMgUIAbLGCJnO6CVZizY6BVY464x1k2Rdo6PvEwDuupDI2M7jrybHUcwR1BI6wCBbobOff273iO6C58k3MY8jn4xC7Vuq+lXvU+3WCLF82qyd7+U5+7J+g1YtT1hu2Kd2xc5KOBkjPUYIIPUEHrOajTQCRpdYlqhq2DKeRByPMeR8ukY2po2dQ1eBbW2/WTy3gCCh+6yllPhvZ6CVFmmatzZSd1z7XPctx0sXr+IcR7uBttnbVW3I9mxcb6E8VzyIP1lPHDe/kQQAHtDrBbWGXIzkEH2kYHDIw6EEEH3TmrpyJD1P7i3vf4NhAt8Ebgq3+Q5K38p6GWh4iAZbVP3Lpb0rb1/8J8LZ8B6r/wDjmqBlLtDT88jI5EdCDzEX2b1WazUxy9OEyebVkfun/wAvA+aNALeEI1qtQERnb2UUsfcoyfyEAp9rbSZnNNRICgd64yCN4ZFSEcmxgk9AR1OREqqCgBQAByAGAI1oUIQF/pGy7/jc7zD4E49yiSIAljwlU4G8xAAySeHU9T75ZXPgGVyrOU7SXZQhUueb+hZ7Pjq5HAsUFiwsr9qdoKtIUOoylTnd73BatH6K+OK5HI8uB5TkKq5WzUI8S0nNRWbLRNGTGrKiOcSvbnZwTeOr0+Mf96sn5A5/KQdmdqK9a7nTKx0yer3zAqttn2KlPEgDmxxzAA6yzxGz3XVv66ccyNDEb0sibuRJSP7sSVlQmS948O9Iuu77ahQ+xSFr8uA32/qY/KUW3NumwCtOCL+cc7c1Mu0dUGyCbnPvDHeU/IiU2l0j2OqVqzuxwqqCWYnoAJ9VwkYww8EuCivwc3a3Kxt9Tml0zWOqIpZ2IVVHEsScACfRfYPssug0oQ4Nz+vc3i2OCA+Cjh8z1lF6PPRwNGBfqQG1RHAc104I4gHkXPU9OQ8ZuzKPH7RU5d3XwXPqWGGw+74pcR/vYd9I2/KvbmovRFso9buzvWVYGdRXj1kVjxVwOK+JGDzkGu3faWZMlHJZl93sSbZX6LaKXVJbS2/VYMq36hh0YHgR4iOm2ZnY4vJmYxUlmiSbI2bIybDEkzS7MzYqxbWSFrV5H4STG9QuVMj2+KLN0NGaTZGp361PXGD7xwP6S3WzhMv2Zt9Rh4N+o/2miVuE7XBW97h4TfQ5rEw3LZR+JLhCElmgr9dpWDi2oZsAwy8B3yA53PJhklT5kcjwlae9bEDKcg/MYOCCOhByCOhEeMr79O1bGyoZz9InD95031zwFmOHgeRxwIA7qdPKfV6Q5DId2xc7j4zu55qR9ZT1Xr5EAjQVXrYgZTkH3jBHMEHiCORB5SFqqIAvZuvW+tg6gOPVtrPEDI/qQjkeo8wQObKcoWpYkmvBQniWqbO5k9SCrIfwg9ZT2Bq7FsrGWXgy8P3tZPGvjwyDxUnr5EyaNqV23VPTlmUOtnqsO7VlDBbMj1X30T1TxwScY4wCfr1lKVKuHTAsHAHoy5z3beK/pzEsrt5ufLw6SM1EAstnbUW0cPVce0hI30+HUeDDgZE7RajKikc7Mb33agcuT78bg/F5GV2o0aN7aq2OW8Ace7M5RpkTO4qrnngAZ9/jAHYzbfghVBexvYRcbzY5njwCjqx4D4gHuou3VJwSeACjm7MQqqPMkgS52RsrugWchrnxvsOXDlWnggycfEniYBVajYm7WbLyHsAyqjPc1HP1Qfab7zcfALK5Vmn2yP3Te4fqJmlE4btK338V/wBf8st8D7j8zoERfpUsUpYqujDDKwBVh4EHnHgsUBOWUmnmiY2YXtZ6P9Gukus0+nRL60NiEb2CUIcqVJwQQpGMdZbdhe0dWs0itUq1tXhLKlAC1sB9UDkp5j4jpNI1YIIIyDwI8QeBE+cdPtO/Ze0Le5ODVY9bKc7tqK59Vx1BAB8uc6XA1z2nh50yk3OOTi2+umX2+RBskqZqSWj4n0XuxJWVPZPtZRr6d+k4dcCyon16if1U9G/1l2VnPXVTpm4WLJomRmpLNGc7QdiNJrGDX1nvAMb6MUcgclYjmPfJnZzstpdICNPUqMeb8WsYeBc8ceXKWhWdq4GS6sbdkq3N7vTPQw4R97LUWREMI+VjZEmpmUyu163cDT3ZxzWzfG97mXl/lMwvb/a+01qC0UPUvrd7ZUwtyOGN1lAZB7WSVB5cZ6ORG2Em0YhVSUnFPLqJwc1knkeG+jrt82huNd5LaS1v3gOSanP8Yf6jr7wJ7kagVD1kNWwDKQcgqRkEHqJQbe7FaTVg97UO8/7ieraPPI5/HMymlba2xxuVINboQSVXDF6wTkgBfWT5MvOW9k6MbqvDL48/JkWEbMP8UeiAwmM0vpg0Nn0qXaewcwUDpnqMrxH+WbCm5XUMhDKwDKRyYEZBHwlXfhrKX40Tqro2e6xc4w4TsJGN492ab1nHkP1M06nhMv2cHrv7h+s068p1Ox/+JH5/kodof138vwWGZzMpqNI1psL2W5Wx03VsatUAbKYFeCfUKHJJ5xTbMdfYuuX3v3g+VoaWxBLiEpBqtUnWu0eBBqc/zLvKT/KJJ0e3K3YIwau08kswC/4GBKv/ACknxAgHdZo2RjbSPX4b6dLwB8hYByb4HhjDwsWxA6HKsMg+/wAuklc5V0WCu96ulgN1Y884uA8gxVvfbAE/se8fKTk03Dyj1aYi4AydPGbNPJkCIBUW0SG6YlzfVK/UVwCr1z7q7/Pu2SzHiK3DMP8AKGmsrIIBHEdD4jxmbIk3s3ed1qW504Cn7VTZ7v4jDL/JnrAJ20kzWw8j/eZdRNdeOEyr17rEeBnG9p6ta7PNFlgZcYgsWBEqI4s4tsnMAs8O9NPZ406xdQo/d6gcfAWoArD4run5z3QCUfbbswNdo7KeHee3UT9WxQd34HJU+TeUtNj472TFRlL3Xo/J+nEi3x345HzhsfbV2ltW2hyli9RyI6qw5Mp8DPcOxvpV02sC16gjT6nl6xxTYfuMeR+6fgTPBdTp2rdkcFXUlWU8CrA4KnzzG8z6HjNn0YyPjWvJr91RXV2yr4H1u2mPTiIwyz527N+kjX6LAquLVD+FYO8rx4DPFf5SJ6hsL06aS4BdZW1D9WUG2k+fD11+R985XEdnbIa1vP8Af3qToYtcz0BTkRBEi7M29o7/APp9RVZnoti73+UneHyk968SE6rIaTWpIjNPgRyI2wjxjbTKZvTGWEbYR5pn9u9tNHpVPe3KXH8NCr2k+G6Dw95wJIrrnY8orM9ucYrNsd2l2d0l5zfRU7HhvMo3znpvDBJknZOyE01K1Vb3dpvbu8SxALFt3PgM4E887P8Abt9ftfTKy93QptKJnJZzSwDOep8Mcsz2X9mG7LOzC3RioTlyzyI8b6296K+GZUQblF2rgxjUNhTKuXhzJyeZN7Nr7R8wPy/3mjXlKbYVWKh55Pz5S6UcJ1+zq+7w0E+mf11Oexct66T+P4E6jTslneV8cgCxOrheTp98Dhg8xgcMCTNNqlsXKHI5eYI5qRzBHgY7IWq2YGbfRjXb9pMet4B1PBx7xw6ESeRSS9IMr9bs1XUq6hlPMHiPI+/znRrLq/pa+8X7dOSfe1THeHuUvJOl2jVbwRgSOa8nX8SHDL8RAKmu2+ngrd6nRbSRYPIWgHP8wJ85L2UjOzW2DDv6qrkHu61PqrkdScsfxAdBJOo00VpOWIBKhCEAIQhAE2DhK3UCWVh4Su1JgFc/OPbEP/qbP8GrP/23Y/1jL85J7NV5D3dLWATzrrBVW9xY2MPJhALmwcJntqU4fPQ/qJoyJW7R028pHXmPfKvauE9qw0oLitV5o30Wbk0ykWOLG1EcWfLZLIt2OLF7sSscUTU2ameW+ln0cG/Or0i5uA/fVgcbVA+kUdWAHEdQPHn4iRPsPE837f8Aojr1Ra7R7tWpPFl5U3nx4ew58eR6+M7LYu3owisPiXouEunwfqQbas9YngcJN2rse7TWGvUVtXYOasMfEHkR5jhIeJ3EZKS3ovQiBvSz0fafV1fRai5B4LbYB8s4lXCGlLijKeRpV9JG0x/7uz47h/UTj+kbaRGDqrPhuA/kJm4TV3FX9q+iPW/Lqyx1vaHU3fS33OPBrHI+WcSAJwCb/wBHvo5bUst+qUrpgQVU8G1H9k8T15Dxi22vDw3paIzCErJZIXsDsHqF0detoz+2LYLq6z9epeQx9o8TjqPfPXOzna2rV07yeq68LKm4WUt1VgeOPA9ZI3AAAOAHQcAB4CJxOYsx8rM95eXwXQuq8Ko5ZfMXY2TIt43mVRzJ/XlHXcAZMc2Jp95y56cvfj+36yDVU8RbGtc+PlzJU5qqtz6fk0GjqwAB04SwVeEjaauT1ThO6SyWSOXbz1HIQhMgJH1Wgrsx3iBsciQN5fwnmPhJEIBXPstl+iucfdfFqf1ev/VGatRZXYEu3MP9G6BgpYDjWwYnDYGRx4gHqONvGdXpVsQo4yp5jlyOQQRxBBAII4ggEQB1WzOynGrfT8LyTX9W/hjHQXY9g/e9k/dPCWi3g/8AOcAchEG0Ruy+AFzyu1FkVrdcqKWdgqjqSAPdx6+Uh01PdxO9VT1JytrgeAPGtfvH1vADnAIOv3mrfd+jT6U5ILLn1qKyP4jDh5Z6EiaygAKABugAALwG6AOC4HhPC/SV2+XUY0uz7DXpqmBa2o4710OQEIOdxTxz9Y8emTjqu0GvUYG0dXj/ABrP9WgH1PZYFBLEBRxJJAA8yTMP2l9LOz9PlUs/abh/Dow4B+9Z7C/PPlPBdo697eOqvuv/AMa6xh8ATiVt210UYQfLgogHtvY3t3+3WWrciVW5LoikkGvhwyebA88Y5+U16z5Z0m3rqrktqbcetgykeI6HxHQjzn0P2M7W1a/TixMCxcC2vrW3+qnmD8OYnA7e2W6pvEVrwvj8H6P8llh7t5br4mkUx1TGFMcVpyTRvkh8GcaI3oZnjI15FdtrYOn1Ve5qa1sTpvD1l81YcVPuM8v7Q+gwEltDdj/47v0Fij9R8Z6+xjbS0we08ThNK5adOX0DqjPij5n2l6PdoUE7+msIH1qx3inzymZSXbPtQ4et1P3kYH8xPq5o206OvtRPLx1p+Ty9TX7GnwZ8s6bY99n0dNr/AIa3b9BNDsr0Ya+4jNXcqfrXHdA/l4sflPoExlxM2dpbZe5BLzefobYYCPNmM7M+iPS6Yh7z+0WjiN4YpU+IT6383ym3KyPvEcjEtqWlfZtCV73rW2Tq8OoaRHmjVlgHOMWahjI/EnxP/OE89/npFEqNfUdGbHCjry8vMzUaDTBFAHT/AJmQtk7O3Bk+0efkPCXenqnX7KwLoj3lnvP7IosdiVbLcjwRI09clRNa4EVLkrghCEAIQhACEIQDhXMrX2Eo40M1J8Ex3R/8bAqPgBLOEAqjpNSOTVOPNbEP5MwlVrLdSHKvlV4Yammy0sCOPrEEKQQRgr4HrNVDEAxtGlJcMlN1lnR7QVK+5rd0IPwD4THelzZm22oxRutoyv72vTbxu8xZnDOn4QB4iexYnSIB8QneBPMEcDzBHkYr9pf7TfMz7F2t2R0WqOdTpqbW+01aF/8ANjP5yjs9D2x256NB7nvH6PAPlIknnOrWScAEk8gOJPuE+r6PRHshOWjrP4mtf/8ATGX+zezul0//AE+npq86660PzAzAPmTsz6Itpawgik01H+JfmtceKqRvN8B8Z7V2M9Fmn2apYM1uoZd17T6oA4EqiA4AyBzyfOehYjdleZ5nCM4uMlmmZTyeaM7ZUVPGcDS2v08rrdKRy4j85we0+z86m7MPrHpzXqWFWIUtJcRO9O70bBhvTlHFp5Mk5CyYhjOEzhMJHpISY00cJjZmxG1DZjTx1o082o3RGWjTR14qnRM/IYHiZLoosuluwWbNjsjBZyeRE3STgcSZcbN2Vu+s3FvyX/eSdHs4Jy59T1lnTRO22bshUZWW6y6ckU+Kxzs8ENF+TlNMn01zlVMfl+VgQhCAEIQgBCEIAQhCAEIQgBCEIAQhCAEIQgBCECYAQlJtPtB3RqyCK7SQHA3iMAHJXIwDkY5+6S7blBAa1zvEKMGsDePTgOfl/cZAnOmZEtokHZO1E1FZsV7EAbdw5rzncVjzBHAtj3gyQmvG4HDrYhxj6rHLbox0PHhxAgDV2lz0kV9KekulQMoYcjyjT6aV+K2bhsVrZBZ9eDNkLZw4MpGrI6Rtpctpo22mlHb2Ypf9ObXms/QkxxjXFFOTEEy4/ZfKH7LNC7LvnZ9v/TZ7cv7SmKE8hOroWPPh+suhpotdNJ9PZ3Dw1nJy+379TzLHT/isisp2aBz4nzk6vTyWmnkhNPL6miuhbtcUl8CHOyU3nJ5kerTyVXVHFQTs3HgIQhACEIQAhCEAIQhACEIQAhCEAIQhACEIQAhCEAJwwhAMvt1Qa9ICMguMg8Qf3WePyHyjOlrCIgQBRl+CgAfSeXuHyhCekYZV6PSVl1yinNpzlVOfUc8fjLDY2nQXjCqDvHkAP4bD9AB8IQnpmTWaH6NPwiPNCE1gaaNtOQgHDOTsIB0RxYQgDyzsIQAhCEAIQhACEIQD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2695575" cy="1695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57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9" t="30417" r="63455" b="62986"/>
          <a:stretch/>
        </p:blipFill>
        <p:spPr bwMode="auto">
          <a:xfrm>
            <a:off x="2088173" y="876075"/>
            <a:ext cx="4939912" cy="78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t="35811" r="63455" b="22782"/>
          <a:stretch/>
        </p:blipFill>
        <p:spPr bwMode="auto">
          <a:xfrm>
            <a:off x="259373" y="1628800"/>
            <a:ext cx="8597512" cy="4958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3019690" y="188640"/>
            <a:ext cx="3516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VERTICAL </a:t>
            </a:r>
            <a:endParaRPr lang="es-EC" sz="2800" dirty="0"/>
          </a:p>
        </p:txBody>
      </p:sp>
    </p:spTree>
    <p:extLst>
      <p:ext uri="{BB962C8B-B14F-4D97-AF65-F5344CB8AC3E}">
        <p14:creationId xmlns:p14="http://schemas.microsoft.com/office/powerpoint/2010/main" val="33600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059832" y="476672"/>
            <a:ext cx="3444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/>
              <a:t>ANÁLISIS VERTICAL </a:t>
            </a:r>
            <a:endParaRPr lang="es-EC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55834" r="71420" b="12903"/>
          <a:stretch/>
        </p:blipFill>
        <p:spPr bwMode="auto">
          <a:xfrm>
            <a:off x="539552" y="973445"/>
            <a:ext cx="7992888" cy="517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61566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019691" y="332656"/>
            <a:ext cx="3516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VERTICAL </a:t>
            </a:r>
            <a:endParaRPr lang="es-EC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" t="55417" r="72357" b="13542"/>
          <a:stretch/>
        </p:blipFill>
        <p:spPr bwMode="auto">
          <a:xfrm>
            <a:off x="611560" y="825105"/>
            <a:ext cx="8064896" cy="541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8018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87624" y="404664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000" b="1" dirty="0"/>
              <a:t>INFORME FINAL DEL ANÁLISIS VERTICAL DEL </a:t>
            </a:r>
            <a:r>
              <a:rPr lang="es-EC" sz="2000" b="1" dirty="0" smtClean="0"/>
              <a:t>ESTADO DE RESULTADOS </a:t>
            </a:r>
            <a:endParaRPr lang="es-EC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1" t="54375" r="63754" b="27621"/>
          <a:stretch/>
        </p:blipFill>
        <p:spPr bwMode="auto">
          <a:xfrm>
            <a:off x="3275856" y="1951871"/>
            <a:ext cx="3115721" cy="2817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64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" t="30833" r="13324" b="33125"/>
          <a:stretch/>
        </p:blipFill>
        <p:spPr bwMode="auto">
          <a:xfrm>
            <a:off x="179512" y="1196752"/>
            <a:ext cx="878497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699792" y="332656"/>
            <a:ext cx="4072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HORIZONTAL </a:t>
            </a:r>
            <a:endParaRPr lang="es-EC" sz="2800" dirty="0"/>
          </a:p>
        </p:txBody>
      </p:sp>
      <p:sp>
        <p:nvSpPr>
          <p:cNvPr id="2" name="1 Flecha derecha">
            <a:hlinkClick r:id="rId3" action="ppaction://hlinksldjump"/>
          </p:cNvPr>
          <p:cNvSpPr/>
          <p:nvPr/>
        </p:nvSpPr>
        <p:spPr>
          <a:xfrm>
            <a:off x="8316416" y="6525344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168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99792" y="332656"/>
            <a:ext cx="4072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HORIZONTAL </a:t>
            </a:r>
            <a:endParaRPr lang="es-EC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" t="53750" r="71537" b="14375"/>
          <a:stretch/>
        </p:blipFill>
        <p:spPr bwMode="auto">
          <a:xfrm>
            <a:off x="683568" y="1052736"/>
            <a:ext cx="784887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1756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99792" y="332656"/>
            <a:ext cx="40725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HORIZONTAL </a:t>
            </a:r>
            <a:endParaRPr lang="es-EC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" t="55625" r="71537" b="12500"/>
          <a:stretch/>
        </p:blipFill>
        <p:spPr bwMode="auto">
          <a:xfrm>
            <a:off x="611559" y="855877"/>
            <a:ext cx="7848873" cy="543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88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87624" y="404664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000" b="1" dirty="0"/>
              <a:t>INFORME FINAL DEL ANÁLISIS </a:t>
            </a:r>
            <a:r>
              <a:rPr lang="es-EC" sz="2000" b="1" dirty="0" smtClean="0"/>
              <a:t>HORIZONTAL </a:t>
            </a:r>
            <a:r>
              <a:rPr lang="es-EC" sz="2000" b="1" dirty="0"/>
              <a:t>DEL </a:t>
            </a:r>
            <a:r>
              <a:rPr lang="es-EC" sz="2000" b="1" dirty="0" smtClean="0"/>
              <a:t>ESTADO DE RESULTADOS </a:t>
            </a:r>
            <a:endParaRPr lang="es-EC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9" t="40417" r="55022" b="39113"/>
          <a:stretch/>
        </p:blipFill>
        <p:spPr bwMode="auto">
          <a:xfrm>
            <a:off x="1043608" y="1844824"/>
            <a:ext cx="2952328" cy="3338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9" t="40417" r="67438" b="39113"/>
          <a:stretch/>
        </p:blipFill>
        <p:spPr bwMode="auto">
          <a:xfrm>
            <a:off x="5364088" y="1887619"/>
            <a:ext cx="2750800" cy="32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13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</TotalTime>
  <Words>98</Words>
  <Application>Microsoft Office PowerPoint</Application>
  <PresentationFormat>Presentación en pantalla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Transmisión de listas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hp</dc:creator>
  <cp:lastModifiedBy>hp</cp:lastModifiedBy>
  <cp:revision>13</cp:revision>
  <dcterms:created xsi:type="dcterms:W3CDTF">2013-02-21T20:35:44Z</dcterms:created>
  <dcterms:modified xsi:type="dcterms:W3CDTF">2013-02-26T13:10:53Z</dcterms:modified>
</cp:coreProperties>
</file>